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6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716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1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4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7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3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1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7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A9DAA-327A-491A-B305-AB3F87BD716A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8A890-50E1-4CFD-A055-D7C907D975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FAKULTET MEDICINSKIH NAUKA</a:t>
            </a:r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UNIVERZITETA U KRAGUJEVCU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7786742" cy="3000396"/>
          </a:xfrm>
        </p:spPr>
        <p:txBody>
          <a:bodyPr>
            <a:normAutofit/>
          </a:bodyPr>
          <a:lstStyle/>
          <a:p>
            <a:pPr algn="ctr"/>
            <a:r>
              <a:rPr lang="sr-Latn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FUNKCIJE ZDRAVSTVE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sr-Latn-R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OG MENADŽMENTA</a:t>
            </a:r>
            <a:endParaRPr lang="sr-Cyrl-R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sr-Cyrl-R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fakultet-medicinskih-nauka-kragujevac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0496" y="214290"/>
            <a:ext cx="11239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Organizovanje</a:t>
            </a:r>
          </a:p>
          <a:p>
            <a:pPr algn="just">
              <a:buNone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SZO:  Za pripremu menadžmentskog procesa za</a:t>
            </a:r>
          </a:p>
          <a:p>
            <a:pPr algn="just">
              <a:buNone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nacionalni zdravstveni razvoj, predloženo je sedam</a:t>
            </a:r>
          </a:p>
          <a:p>
            <a:pPr algn="just">
              <a:buNone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glavnih principa organizacije: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Cilj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Definicija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Komanda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Odgovornost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Autoritet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Diapazon kontrole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Ravnoteža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762"/>
    </mc:Choice>
    <mc:Fallback xmlns="">
      <p:transition spd="slow" advTm="14976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pojedinih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fukcija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menadžmenta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Organizovanje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Kadrovska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politika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51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87"/>
    </mc:Choice>
    <mc:Fallback xmlns="">
      <p:transition spd="slow" advTm="7798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Komunikacija / komuniciranje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Komunikacija predstavlja proces u kome se informacija prenosi među članove ustanove, programa/projekta/tima u okviru socijalnog i radnog sistema.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Ovo prenošenje informacija ima razne forme: Formalne diskusije rukovodioca sa podređenim, neformalne dogovore,  radio, televiziju, publikacije, radio, tv, oglasne table, itd.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Osnovni zadatak jednog menadžera je da zadobije kooperaciju ljudi pod njegovim nadzorom i da koordiniše njihove akcije da bi se postigli postavljeni ciljevi.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635"/>
    </mc:Choice>
    <mc:Fallback xmlns="">
      <p:transition spd="slow" advTm="9263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Monitoring / kontrola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Monitoring predstavlja svakodnevno praćenje aktivnosti u toku njihove primene u cilju provere da li se sprovode po planu i na vreme.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On omogućava držanje “pravog kursa” aktivnost i otkrivanja skretanja, tako da se aktivnost mogu vratiti na pravi “kolosek”.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592"/>
    </mc:Choice>
    <mc:Fallback xmlns="">
      <p:transition spd="slow" advTm="4559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Kontrola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U jednom širem menadžerskom smislu, predstavlja proces koji meri tekući učinak i vodi ka nekom predodređenom cilju.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Osnova kontrole leži u proveri postojećih akcija u odnosu na neke željene rezultate i proveri da li su resursi dobijeni i da li su efikasno upotrebljeni za postizanje postavljenih ciljeva.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79"/>
    </mc:Choice>
    <mc:Fallback xmlns="">
      <p:transition spd="slow" advTm="2767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b="1">
                <a:latin typeface="Times New Roman" pitchFamily="18" charset="0"/>
                <a:cs typeface="Times New Roman" pitchFamily="18" charset="0"/>
              </a:rPr>
              <a:t>Kontrola programa </a:t>
            </a:r>
          </a:p>
          <a:p>
            <a:pPr algn="just">
              <a:buFont typeface="Wingdings" pitchFamily="2" charset="2"/>
              <a:buChar char="Ø"/>
            </a:pPr>
            <a:r>
              <a:rPr lang="sr-Latn-RS">
                <a:latin typeface="Times New Roman" pitchFamily="18" charset="0"/>
                <a:cs typeface="Times New Roman" pitchFamily="18" charset="0"/>
              </a:rPr>
              <a:t>Je jedan kontinuiran proces opserviranja, registrovanja i izveštavanja o aktivnosti programa.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>
                <a:latin typeface="Times New Roman" pitchFamily="18" charset="0"/>
                <a:cs typeface="Times New Roman" pitchFamily="18" charset="0"/>
              </a:rPr>
              <a:t>Glavni zadatak kontrole je da: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>
                <a:latin typeface="Times New Roman" pitchFamily="18" charset="0"/>
                <a:cs typeface="Times New Roman" pitchFamily="18" charset="0"/>
              </a:rPr>
              <a:t>Identifikuje ove devijacije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>
                <a:latin typeface="Times New Roman" pitchFamily="18" charset="0"/>
                <a:cs typeface="Times New Roman" pitchFamily="18" charset="0"/>
              </a:rPr>
              <a:t>Obuzda ih u okviru dozvoljenih limita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>
                <a:latin typeface="Times New Roman" pitchFamily="18" charset="0"/>
                <a:cs typeface="Times New Roman" pitchFamily="18" charset="0"/>
              </a:rPr>
              <a:t>U koliko je potrebno, preduzme korektivne mere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ekst_(297)_Predvidjanje-u-sport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286125"/>
            <a:ext cx="2924574" cy="14992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10"/>
    </mc:Choice>
    <mc:Fallback xmlns="">
      <p:transition spd="slow" advTm="4061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anose="02020603050405020304" pitchFamily="18" charset="0"/>
                <a:cs typeface="Times New Roman" pitchFamily="18" charset="0"/>
              </a:rPr>
              <a:t>Kontrol</a:t>
            </a:r>
            <a:r>
              <a:rPr lang="en-US" b="1" dirty="0">
                <a:latin typeface="Times New Roman" panose="02020603050405020304" pitchFamily="18" charset="0"/>
                <a:cs typeface="Times New Roman" pitchFamily="18" charset="0"/>
              </a:rPr>
              <a:t>n</a:t>
            </a:r>
            <a:r>
              <a:rPr lang="sr-Latn-RS" b="1" dirty="0">
                <a:latin typeface="Times New Roman" panose="02020603050405020304" pitchFamily="18" charset="0"/>
                <a:cs typeface="Times New Roman" pitchFamily="18" charset="0"/>
              </a:rPr>
              <a:t>a funkcije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menadžmenta uključuje četiri glavna elementa</a:t>
            </a:r>
            <a:endParaRPr lang="sr-Latn-RS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Utvrditi standard izvršenja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Meriti stvarne uspehe izvršenja i njihova komparacija prema utvrđenim standardima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Odrediti neuspehe ostvarenja plana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Preduzeti akcije da se poprave nadjeni propusti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62"/>
    </mc:Choice>
    <mc:Fallback xmlns="">
      <p:transition spd="slow" advTm="43562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Liderstvo / vođstvo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Vođstvo je u stvari interakcija između ljudi gde jedan iznosi informacije, stavove, sugestije i slično drugome, koji to prihvata i ponaša se kako mu je sugerisano.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Vođstvo je uvek u kontekstu veze između jedne osobe i druge ili drugih osoba. 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Vođstvo znači sprovođenje uticaja jedne osobe na druge osobe, sa izvesnim uticajem na promene ponašanja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Aktivnost vođenja je vrlo konkretna; ona uključuje rad sa ljudima putem nekih ljudskih karakteristika: Šarma, harizme, ličnog uticaja, itd..</a:t>
            </a: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469"/>
    </mc:Choice>
    <mc:Fallback xmlns="">
      <p:transition spd="slow" advTm="9746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7298"/>
            <a:ext cx="8686800" cy="4722827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sz="2300" b="1" dirty="0">
                <a:latin typeface="Times New Roman" pitchFamily="18" charset="0"/>
                <a:cs typeface="Times New Roman" pitchFamily="18" charset="0"/>
              </a:rPr>
              <a:t>Koordinacija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300" dirty="0">
                <a:latin typeface="Times New Roman" pitchFamily="18" charset="0"/>
                <a:cs typeface="Times New Roman" pitchFamily="18" charset="0"/>
              </a:rPr>
              <a:t>Predstavlja meru do koje svaki od različitih međuzavisnih delova sistema deluje u skladu sa zahtevima drugih delova i celokupnog sistema.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300" dirty="0">
                <a:latin typeface="Times New Roman" pitchFamily="18" charset="0"/>
                <a:cs typeface="Times New Roman" pitchFamily="18" charset="0"/>
              </a:rPr>
              <a:t>Koordinacija u zdravstvenom sistemu je neobično važna i mora se sprovoditi zbog:</a:t>
            </a:r>
          </a:p>
          <a:p>
            <a:pPr lvl="1" algn="just">
              <a:buFont typeface="Wingdings" pitchFamily="2" charset="2"/>
              <a:buChar char="Ø"/>
            </a:pPr>
            <a:r>
              <a:rPr lang="sr-Latn-RS" sz="1900" dirty="0">
                <a:latin typeface="Times New Roman" pitchFamily="18" charset="0"/>
                <a:cs typeface="Times New Roman" pitchFamily="18" charset="0"/>
              </a:rPr>
              <a:t>“Postojanja multiplih ustanova koje su zadužene za pružanje zdravstvene zaštite”</a:t>
            </a:r>
          </a:p>
          <a:p>
            <a:pPr lvl="1" algn="just">
              <a:buFont typeface="Wingdings" pitchFamily="2" charset="2"/>
              <a:buChar char="Ø"/>
            </a:pPr>
            <a:r>
              <a:rPr lang="sr-Latn-RS" sz="1900" dirty="0">
                <a:latin typeface="Times New Roman" pitchFamily="18" charset="0"/>
                <a:cs typeface="Times New Roman" pitchFamily="18" charset="0"/>
              </a:rPr>
              <a:t>“Kompleksne prirode faktora koji utiču na zdravlje”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300" dirty="0">
                <a:latin typeface="Times New Roman" pitchFamily="18" charset="0"/>
                <a:cs typeface="Times New Roman" pitchFamily="18" charset="0"/>
              </a:rPr>
              <a:t>Planiranje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je </a:t>
            </a:r>
            <a:r>
              <a:rPr lang="sr-Latn-RS" sz="2300" dirty="0">
                <a:latin typeface="Times New Roman" pitchFamily="18" charset="0"/>
                <a:cs typeface="Times New Roman" pitchFamily="18" charset="0"/>
              </a:rPr>
              <a:t>jed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sr-Latn-RS" sz="2300" dirty="0">
                <a:latin typeface="Times New Roman" pitchFamily="18" charset="0"/>
                <a:cs typeface="Times New Roman" pitchFamily="18" charset="0"/>
              </a:rPr>
              <a:t> od mogućih načina za poboljšanja koordinacije. 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300" dirty="0">
                <a:latin typeface="Times New Roman" pitchFamily="18" charset="0"/>
                <a:cs typeface="Times New Roman" pitchFamily="18" charset="0"/>
              </a:rPr>
              <a:t>Postojanje plana i formulisanje aktivnosti koji će se sprovoditi u okviru tog plana, daju mogućnost svakoj ustanovi da dozna obim rada i intenciju drugih ustanova.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008"/>
    </mc:Choice>
    <mc:Fallback xmlns="">
      <p:transition spd="slow" advTm="7100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Sadržaj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357298"/>
            <a:ext cx="8686800" cy="45259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Uvod</a:t>
            </a:r>
          </a:p>
          <a:p>
            <a:pPr algn="just">
              <a:buFont typeface="Wingdings" pitchFamily="2" charset="2"/>
              <a:buChar char="v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Sta sve obuhvata menadžment</a:t>
            </a:r>
          </a:p>
          <a:p>
            <a:pPr algn="just">
              <a:buFont typeface="Wingdings" pitchFamily="2" charset="2"/>
              <a:buChar char="v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Funkcije menadžmenta</a:t>
            </a:r>
          </a:p>
          <a:p>
            <a:pPr algn="just">
              <a:buFont typeface="Wingdings" pitchFamily="2" charset="2"/>
              <a:buChar char="v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Opis pojedinih fukcija menadžmenta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Planiranje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Organizacija / organizovanje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Komunikacija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Monitoring / kontrola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Vođstvo / liderstvo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	Koordinacija</a:t>
            </a:r>
          </a:p>
          <a:p>
            <a:pPr algn="just">
              <a:buFont typeface="Wingdings" pitchFamily="2" charset="2"/>
              <a:buChar char="v"/>
            </a:pPr>
            <a:r>
              <a:rPr lang="sr-Latn-RS" sz="2500" dirty="0">
                <a:latin typeface="Times New Roman" pitchFamily="18" charset="0"/>
                <a:cs typeface="Times New Roman" pitchFamily="18" charset="0"/>
              </a:rPr>
              <a:t>Literatura</a:t>
            </a:r>
          </a:p>
          <a:p>
            <a:pPr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1800">
                <a:latin typeface="Times New Roman" pitchFamily="18" charset="0"/>
                <a:cs typeface="Times New Roman" pitchFamily="18" charset="0"/>
              </a:rPr>
              <a:t>Posle proučavanja ovog poglavlja vi ćete biti u mogućnosti da:</a:t>
            </a:r>
            <a:endParaRPr lang="en-US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sr-Latn-RS" sz="2800" b="1">
                <a:latin typeface="Times New Roman" pitchFamily="18" charset="0"/>
                <a:cs typeface="Times New Roman" pitchFamily="18" charset="0"/>
              </a:rPr>
              <a:t>Razumete</a:t>
            </a:r>
            <a:r>
              <a:rPr lang="sr-Latn-RS" sz="2800">
                <a:latin typeface="Times New Roman" pitchFamily="18" charset="0"/>
                <a:cs typeface="Times New Roman" pitchFamily="18" charset="0"/>
              </a:rPr>
              <a:t> šta sve obuhvata menadžment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sz="2800" b="1">
                <a:latin typeface="Times New Roman" pitchFamily="18" charset="0"/>
                <a:cs typeface="Times New Roman" pitchFamily="18" charset="0"/>
              </a:rPr>
              <a:t>Napišete</a:t>
            </a:r>
            <a:r>
              <a:rPr lang="sr-Latn-RS" sz="2800">
                <a:latin typeface="Times New Roman" pitchFamily="18" charset="0"/>
                <a:cs typeface="Times New Roman" pitchFamily="18" charset="0"/>
              </a:rPr>
              <a:t> tekst bazičnih funkcija menadžmenta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sz="2800" b="1">
                <a:latin typeface="Times New Roman" pitchFamily="18" charset="0"/>
                <a:cs typeface="Times New Roman" pitchFamily="18" charset="0"/>
              </a:rPr>
              <a:t>Opišete</a:t>
            </a:r>
            <a:r>
              <a:rPr lang="sr-Latn-RS" sz="2800">
                <a:latin typeface="Times New Roman" pitchFamily="18" charset="0"/>
                <a:cs typeface="Times New Roman" pitchFamily="18" charset="0"/>
              </a:rPr>
              <a:t> funkcije planiranja i organizovanja za uspeh menadžmenta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sz="2800" b="1">
                <a:latin typeface="Times New Roman" pitchFamily="18" charset="0"/>
                <a:cs typeface="Times New Roman" pitchFamily="18" charset="0"/>
              </a:rPr>
              <a:t>Diskutujete</a:t>
            </a:r>
            <a:r>
              <a:rPr lang="sr-Latn-RS" sz="2800">
                <a:latin typeface="Times New Roman" pitchFamily="18" charset="0"/>
                <a:cs typeface="Times New Roman" pitchFamily="18" charset="0"/>
              </a:rPr>
              <a:t> značaj planiranja zdravstvenih kadrova za rad organizacije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sz="2800" b="1">
                <a:latin typeface="Times New Roman" pitchFamily="18" charset="0"/>
                <a:cs typeface="Times New Roman" pitchFamily="18" charset="0"/>
              </a:rPr>
              <a:t>Napravite</a:t>
            </a:r>
            <a:r>
              <a:rPr lang="sr-Latn-RS" sz="2800">
                <a:latin typeface="Times New Roman" pitchFamily="18" charset="0"/>
                <a:cs typeface="Times New Roman" pitchFamily="18" charset="0"/>
              </a:rPr>
              <a:t> razliku izmedju kolaboracije, komunikacije i koordinacije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sz="2800" b="1">
                <a:latin typeface="Times New Roman" pitchFamily="18" charset="0"/>
                <a:cs typeface="Times New Roman" pitchFamily="18" charset="0"/>
              </a:rPr>
              <a:t>Pripremite</a:t>
            </a:r>
            <a:r>
              <a:rPr lang="sr-Latn-RS" sz="2800">
                <a:latin typeface="Times New Roman" pitchFamily="18" charset="0"/>
                <a:cs typeface="Times New Roman" pitchFamily="18" charset="0"/>
              </a:rPr>
              <a:t> plan za razvoj za svoj tim / opredeljenje / ustanovu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Šta sve obuhvata menadžment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Proces rukovodjenja obuhvata više od jedne metodologije. 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očinje sa idejama, stavovima, principima, te se kroz razne funkcije (planiranje, organizovanje, komunikaciju, kontrolu, itd.) na bazi analiza odlučuje o merama / akcijama koji će na najefektivniji način doprineti postizanju postavljenih ciljeva.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89"/>
    </mc:Choice>
    <mc:Fallback xmlns="">
      <p:transition spd="slow" advTm="9348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Funkcije menadžmenta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Planiranje – odlučivanje šta da se radi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sz="3100" dirty="0">
                <a:latin typeface="Times New Roman" pitchFamily="18" charset="0"/>
                <a:cs typeface="Times New Roman" pitchFamily="18" charset="0"/>
              </a:rPr>
              <a:t>Organizacija – postavljanje i omogućavanje grupnog rada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Komunikacija – motivisanje ljudi za rad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Monitoring – kontrola progresa rada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“Praćenje kadrova”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Vođstvo / liderstvo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Koordinacija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99"/>
    </mc:Choice>
    <mc:Fallback xmlns="">
      <p:transition spd="slow" advTm="4549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Funkcije menadžmenta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P – planiranje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 – organizacija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D – dirigovanje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S – stručnjaci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K – koordinacija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R – raport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B – budžet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U poslednjoj deceniji pojedini autori smatraju da glavna funkcija menadžmenta nije kontrola već koordinacija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807"/>
    </mc:Choice>
    <mc:Fallback xmlns="">
      <p:transition spd="slow" advTm="3980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Funkcije menadžmenta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Menadžeri najčešće izvršavaju pet, šest fukcija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po redu kako je prikazano u klasičnoj podeli. </a:t>
            </a:r>
          </a:p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Ove funkcije se sprovode bez razlike da li je to projekat, služba ili program kojim se rukovodi</a:t>
            </a:r>
          </a:p>
        </p:txBody>
      </p:sp>
      <p:pic>
        <p:nvPicPr>
          <p:cNvPr id="4" name="Picture 3" descr="proces menadzmen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4214818"/>
            <a:ext cx="3714776" cy="236333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848"/>
    </mc:Choice>
    <mc:Fallback xmlns="">
      <p:transition spd="slow" advTm="4084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sr-Latn-RS" b="1" dirty="0">
                <a:latin typeface="Times New Roman" pitchFamily="18" charset="0"/>
                <a:cs typeface="Times New Roman" pitchFamily="18" charset="0"/>
              </a:rPr>
              <a:t>Planiranje</a:t>
            </a:r>
          </a:p>
          <a:p>
            <a:pPr algn="just">
              <a:buFont typeface="Wingdings" pitchFamily="2" charset="2"/>
              <a:buChar char="Ø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Zdravstveno planiranje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Latn-RS">
                <a:latin typeface="Times New Roman" pitchFamily="18" charset="0"/>
                <a:cs typeface="Times New Roman" pitchFamily="18" charset="0"/>
              </a:rPr>
              <a:t>jedan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uređen proces koji definiše zdravstvene probleme zajednice, identifikuje nezadovoljene potrebe i istražuje i pronalazi resurse za njihovo zadovoljenje i ustanovljava prioritetne opšte ciljeve koji su ostvarljivi i izvodljivi.</a:t>
            </a: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5214950"/>
            <a:ext cx="4572032" cy="1381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80"/>
    </mc:Choice>
    <mc:Fallback xmlns="">
      <p:transition spd="slow" advTm="6078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>
                <a:latin typeface="Times New Roman" pitchFamily="18" charset="0"/>
                <a:cs typeface="Times New Roman" pitchFamily="18" charset="0"/>
              </a:rPr>
              <a:t>Opis pojedinih fukcija menadžmenta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sr-Latn-RS" dirty="0">
                <a:latin typeface="Times New Roman" pitchFamily="18" charset="0"/>
                <a:cs typeface="Times New Roman" pitchFamily="18" charset="0"/>
              </a:rPr>
              <a:t>Zdravstveni plan treba da uključi najmanje sledeće: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Nacionalnu zdravstvenu politiku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Prioritetne zdravstvene probleme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Ciljeve koji poboljšavaju zdravlje stanovništva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Strategije izabrane za njihovo rešavanje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Opšte nacionalne programe,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Političke, socijalne, ekonomske, administrativne procese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tehnologiju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akone, mehanizme 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procese rukovođenja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lavne dogovorene akcije koje treba preduzeti od svih sektora zdravstvene službe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Kadrovske potrebe</a:t>
            </a:r>
          </a:p>
          <a:p>
            <a:pPr marL="0" indent="0" algn="just">
              <a:buNone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•	Organizacionu odgovornost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583"/>
    </mc:Choice>
    <mc:Fallback xmlns="">
      <p:transition spd="slow" advTm="60583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789</TotalTime>
  <Words>888</Words>
  <Application>Microsoft Office PowerPoint</Application>
  <PresentationFormat>On-screen Show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FAKULTET MEDICINSKIH NAUKA UNIVERZITETA U KRAGUJEVCU</vt:lpstr>
      <vt:lpstr>Sadržaj</vt:lpstr>
      <vt:lpstr>Posle proučavanja ovog poglavlja vi ćete biti u mogućnosti da:</vt:lpstr>
      <vt:lpstr>Šta sve obuhvata menadžment</vt:lpstr>
      <vt:lpstr>Funkcije menadžmenta</vt:lpstr>
      <vt:lpstr>Funkcije menadžmenta</vt:lpstr>
      <vt:lpstr>Funkcije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  <vt:lpstr>Opis pojedinih fukcija menadžmenta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Univerzitet Medicinskih nauka Kragujevac</dc:title>
  <dc:creator>Zelko</dc:creator>
  <cp:lastModifiedBy>Majda</cp:lastModifiedBy>
  <cp:revision>55</cp:revision>
  <dcterms:created xsi:type="dcterms:W3CDTF">2015-09-23T12:50:41Z</dcterms:created>
  <dcterms:modified xsi:type="dcterms:W3CDTF">2020-09-20T10:34:02Z</dcterms:modified>
</cp:coreProperties>
</file>